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.webp" ContentType="image/webp"/>
  <Override PartName="/ppt/media/image2.webp" ContentType="image/webp"/>
  <Override PartName="/ppt/media/image3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7"/>
  </p:handoutMasterIdLst>
  <p:sldIdLst>
    <p:sldId id="266" r:id="rId3"/>
    <p:sldId id="269" r:id="rId5"/>
    <p:sldId id="265" r:id="rId6"/>
  </p:sldIdLst>
  <p:sldSz cx="6858000" cy="9906000" type="A4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1pPr>
    <a:lvl2pPr marL="429895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2pPr>
    <a:lvl3pPr marL="859155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3pPr>
    <a:lvl4pPr marL="1289050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4pPr>
    <a:lvl5pPr marL="1718945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5pPr>
    <a:lvl6pPr marL="2148840" algn="l" defTabSz="859155" rtl="0" eaLnBrk="1" latinLnBrk="0" hangingPunct="1"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6pPr>
    <a:lvl7pPr marL="2578100" algn="l" defTabSz="859155" rtl="0" eaLnBrk="1" latinLnBrk="0" hangingPunct="1"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7pPr>
    <a:lvl8pPr marL="3007995" algn="l" defTabSz="859155" rtl="0" eaLnBrk="1" latinLnBrk="0" hangingPunct="1"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8pPr>
    <a:lvl9pPr marL="3437890" algn="l" defTabSz="859155" rtl="0" eaLnBrk="1" latinLnBrk="0" hangingPunct="1">
      <a:defRPr sz="38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83" userDrawn="1">
          <p15:clr>
            <a:srgbClr val="A4A3A4"/>
          </p15:clr>
        </p15:guide>
        <p15:guide id="2" pos="22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486"/>
    <a:srgbClr val="1C5298"/>
    <a:srgbClr val="0000FF"/>
    <a:srgbClr val="0033CC"/>
    <a:srgbClr val="1D41D5"/>
    <a:srgbClr val="002570"/>
    <a:srgbClr val="0000CC"/>
    <a:srgbClr val="1B5197"/>
    <a:srgbClr val="FF99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2" autoAdjust="0"/>
    <p:restoredTop sz="97826" autoAdjust="0"/>
  </p:normalViewPr>
  <p:slideViewPr>
    <p:cSldViewPr showGuides="1">
      <p:cViewPr>
        <p:scale>
          <a:sx n="125" d="100"/>
          <a:sy n="125" d="100"/>
        </p:scale>
        <p:origin x="150" y="-4500"/>
      </p:cViewPr>
      <p:guideLst>
        <p:guide orient="horz" pos="3183"/>
        <p:guide pos="221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altLang="zh-CN"/>
              <a:t>Suzhou Talent Microwave,Inc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BED787-2244-4E6D-BB1A-0D27A804DE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altLang="zh-CN"/>
              <a:t>Suzhou Talent Microwave,    Inc www.talentmw.com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B295C8-1415-43B7-BDF9-03F1F82256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Suzhou Talent Microwave,Inc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B7B2A5FD-2C95-4E38-A754-8F684FEDD9D7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11413" y="720725"/>
            <a:ext cx="249237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Suzhou Talent Microwave,    Inc www.talentmw.com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6B24C960-6133-4D30-A179-348C490A87F3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2989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8591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2890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71894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148840" algn="l" defTabSz="8591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578100" algn="l" defTabSz="8591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007995" algn="l" defTabSz="8591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437890" algn="l" defTabSz="8591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11413" y="720725"/>
            <a:ext cx="2492375" cy="36004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Suzhou Talent Microwave,    Inc www.talentmw.com</a:t>
            </a:r>
            <a:endParaRPr 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Suzhou Talent Microwave,Inc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11413" y="720725"/>
            <a:ext cx="2492375" cy="36004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Suzhou Talent Microwave,    Inc www.talentmw.com</a:t>
            </a:r>
            <a:endParaRPr lang="en-US"/>
          </a:p>
        </p:txBody>
      </p:sp>
      <p:sp>
        <p:nvSpPr>
          <p:cNvPr id="6" name="页眉占位符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Suzhou Talent Microwave,Inc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webp"/><Relationship Id="rId3" Type="http://schemas.openxmlformats.org/officeDocument/2006/relationships/image" Target="../media/image2.webp"/><Relationship Id="rId2" Type="http://schemas.openxmlformats.org/officeDocument/2006/relationships/image" Target="../media/image1.webp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967" y="3077942"/>
            <a:ext cx="5830068" cy="2122826"/>
          </a:xfrm>
          <a:prstGeom prst="rect">
            <a:avLst/>
          </a:prstGeom>
        </p:spPr>
        <p:txBody>
          <a:bodyPr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9332" y="5613453"/>
            <a:ext cx="4799339" cy="2530821"/>
          </a:xfrm>
          <a:prstGeom prst="rect">
            <a:avLst/>
          </a:prstGeom>
        </p:spPr>
        <p:txBody>
          <a:bodyPr lIns="85946" tIns="42973" rIns="85946" bIns="42973"/>
          <a:lstStyle>
            <a:lvl1pPr marL="0" indent="0" algn="ctr">
              <a:buNone/>
              <a:defRPr/>
            </a:lvl1pPr>
            <a:lvl2pPr marL="429895" indent="0" algn="ctr">
              <a:buNone/>
              <a:defRPr/>
            </a:lvl2pPr>
            <a:lvl3pPr marL="859155" indent="0" algn="ctr">
              <a:buNone/>
              <a:defRPr/>
            </a:lvl3pPr>
            <a:lvl4pPr marL="1289050" indent="0" algn="ctr">
              <a:buNone/>
              <a:defRPr/>
            </a:lvl4pPr>
            <a:lvl5pPr marL="1718945" indent="0" algn="ctr">
              <a:buNone/>
              <a:defRPr/>
            </a:lvl5pPr>
            <a:lvl6pPr marL="2148840" indent="0" algn="ctr">
              <a:buNone/>
              <a:defRPr/>
            </a:lvl6pPr>
            <a:lvl7pPr marL="2578100" indent="0" algn="ctr">
              <a:buNone/>
              <a:defRPr/>
            </a:lvl7pPr>
            <a:lvl8pPr marL="3007995" indent="0" algn="ctr">
              <a:buNone/>
              <a:defRPr/>
            </a:lvl8pPr>
            <a:lvl9pPr marL="343789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1" y="397054"/>
            <a:ext cx="6171779" cy="1650740"/>
          </a:xfrm>
          <a:prstGeom prst="rect">
            <a:avLst/>
          </a:prstGeom>
        </p:spPr>
        <p:txBody>
          <a:bodyPr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111" y="2311974"/>
            <a:ext cx="6171779" cy="6537304"/>
          </a:xfrm>
          <a:prstGeom prst="rect">
            <a:avLst/>
          </a:prstGeom>
        </p:spPr>
        <p:txBody>
          <a:bodyPr lIns="85946" tIns="42973" rIns="85946" bIns="42973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975" y="6365351"/>
            <a:ext cx="5828669" cy="1968069"/>
          </a:xfrm>
          <a:prstGeom prst="rect">
            <a:avLst/>
          </a:prstGeom>
        </p:spPr>
        <p:txBody>
          <a:bodyPr lIns="85946" tIns="42973" rIns="85946" bIns="42973" anchor="t"/>
          <a:lstStyle>
            <a:lvl1pPr algn="l">
              <a:defRPr sz="38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975" y="4198757"/>
            <a:ext cx="5828669" cy="2166595"/>
          </a:xfrm>
          <a:prstGeom prst="rect">
            <a:avLst/>
          </a:prstGeom>
        </p:spPr>
        <p:txBody>
          <a:bodyPr lIns="85946" tIns="42973" rIns="85946" bIns="42973" anchor="b"/>
          <a:lstStyle>
            <a:lvl1pPr marL="0" indent="0">
              <a:buNone/>
              <a:defRPr sz="1900"/>
            </a:lvl1pPr>
            <a:lvl2pPr marL="429895" indent="0">
              <a:buNone/>
              <a:defRPr sz="1700"/>
            </a:lvl2pPr>
            <a:lvl3pPr marL="859155" indent="0">
              <a:buNone/>
              <a:defRPr sz="1500"/>
            </a:lvl3pPr>
            <a:lvl4pPr marL="1289050" indent="0">
              <a:buNone/>
              <a:defRPr sz="1400"/>
            </a:lvl4pPr>
            <a:lvl5pPr marL="1718945" indent="0">
              <a:buNone/>
              <a:defRPr sz="1400"/>
            </a:lvl5pPr>
            <a:lvl6pPr marL="2148840" indent="0">
              <a:buNone/>
              <a:defRPr sz="1400"/>
            </a:lvl6pPr>
            <a:lvl7pPr marL="2578100" indent="0">
              <a:buNone/>
              <a:defRPr sz="1400"/>
            </a:lvl7pPr>
            <a:lvl8pPr marL="3007995" indent="0">
              <a:buNone/>
              <a:defRPr sz="1400"/>
            </a:lvl8pPr>
            <a:lvl9pPr marL="343789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1" y="397054"/>
            <a:ext cx="6171779" cy="1650740"/>
          </a:xfrm>
          <a:prstGeom prst="rect">
            <a:avLst/>
          </a:prstGeom>
        </p:spPr>
        <p:txBody>
          <a:bodyPr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3112" y="2311974"/>
            <a:ext cx="3017967" cy="6537304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5521" y="2311974"/>
            <a:ext cx="3019368" cy="6537304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1" y="397054"/>
            <a:ext cx="6171779" cy="1650740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110" y="2216620"/>
            <a:ext cx="3030572" cy="925415"/>
          </a:xfrm>
          <a:prstGeom prst="rect">
            <a:avLst/>
          </a:prstGeom>
        </p:spPr>
        <p:txBody>
          <a:bodyPr lIns="85946" tIns="42973" rIns="85946" bIns="42973" anchor="b"/>
          <a:lstStyle>
            <a:lvl1pPr marL="0" indent="0">
              <a:buNone/>
              <a:defRPr sz="2200" b="1"/>
            </a:lvl1pPr>
            <a:lvl2pPr marL="429895" indent="0">
              <a:buNone/>
              <a:defRPr sz="1900" b="1"/>
            </a:lvl2pPr>
            <a:lvl3pPr marL="859155" indent="0">
              <a:buNone/>
              <a:defRPr sz="1700" b="1"/>
            </a:lvl3pPr>
            <a:lvl4pPr marL="1289050" indent="0">
              <a:buNone/>
              <a:defRPr sz="1500" b="1"/>
            </a:lvl4pPr>
            <a:lvl5pPr marL="1718945" indent="0">
              <a:buNone/>
              <a:defRPr sz="1500" b="1"/>
            </a:lvl5pPr>
            <a:lvl6pPr marL="2148840" indent="0">
              <a:buNone/>
              <a:defRPr sz="1500" b="1"/>
            </a:lvl6pPr>
            <a:lvl7pPr marL="2578100" indent="0">
              <a:buNone/>
              <a:defRPr sz="1500" b="1"/>
            </a:lvl7pPr>
            <a:lvl8pPr marL="3007995" indent="0">
              <a:buNone/>
              <a:defRPr sz="1500" b="1"/>
            </a:lvl8pPr>
            <a:lvl9pPr marL="343789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3110" y="3142033"/>
            <a:ext cx="3030572" cy="5707244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318" y="2216620"/>
            <a:ext cx="3030572" cy="925415"/>
          </a:xfrm>
          <a:prstGeom prst="rect">
            <a:avLst/>
          </a:prstGeom>
        </p:spPr>
        <p:txBody>
          <a:bodyPr lIns="85946" tIns="42973" rIns="85946" bIns="42973" anchor="b"/>
          <a:lstStyle>
            <a:lvl1pPr marL="0" indent="0">
              <a:buNone/>
              <a:defRPr sz="2200" b="1"/>
            </a:lvl1pPr>
            <a:lvl2pPr marL="429895" indent="0">
              <a:buNone/>
              <a:defRPr sz="1900" b="1"/>
            </a:lvl2pPr>
            <a:lvl3pPr marL="859155" indent="0">
              <a:buNone/>
              <a:defRPr sz="1700" b="1"/>
            </a:lvl3pPr>
            <a:lvl4pPr marL="1289050" indent="0">
              <a:buNone/>
              <a:defRPr sz="1500" b="1"/>
            </a:lvl4pPr>
            <a:lvl5pPr marL="1718945" indent="0">
              <a:buNone/>
              <a:defRPr sz="1500" b="1"/>
            </a:lvl5pPr>
            <a:lvl6pPr marL="2148840" indent="0">
              <a:buNone/>
              <a:defRPr sz="1500" b="1"/>
            </a:lvl6pPr>
            <a:lvl7pPr marL="2578100" indent="0">
              <a:buNone/>
              <a:defRPr sz="1500" b="1"/>
            </a:lvl7pPr>
            <a:lvl8pPr marL="3007995" indent="0">
              <a:buNone/>
              <a:defRPr sz="1500" b="1"/>
            </a:lvl8pPr>
            <a:lvl9pPr marL="343789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318" y="3142033"/>
            <a:ext cx="3030572" cy="5707244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" descr="IMG_25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86450" y="9489440"/>
            <a:ext cx="216000" cy="21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3" descr="IMG_25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3460" y="9489123"/>
            <a:ext cx="216000" cy="21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图片 5" descr="IMG_256"/>
          <p:cNvPicPr>
            <a:picLocks noChangeAspect="1"/>
          </p:cNvPicPr>
          <p:nvPr userDrawn="1"/>
        </p:nvPicPr>
        <p:blipFill>
          <a:blip r:embed="rId4"/>
          <a:srcRect l="28945" t="12953" r="26919" b="15378"/>
          <a:stretch>
            <a:fillRect/>
          </a:stretch>
        </p:blipFill>
        <p:spPr>
          <a:xfrm>
            <a:off x="5650865" y="9489440"/>
            <a:ext cx="235797" cy="21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5"/>
          <a:srcRect l="20602" t="5458" r="20602" b="5903"/>
          <a:stretch>
            <a:fillRect/>
          </a:stretch>
        </p:blipFill>
        <p:spPr>
          <a:xfrm>
            <a:off x="6309360" y="9489440"/>
            <a:ext cx="214917" cy="21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2" y="393928"/>
            <a:ext cx="2256123" cy="1678877"/>
          </a:xfrm>
          <a:prstGeom prst="rect">
            <a:avLst/>
          </a:prstGeom>
        </p:spPr>
        <p:txBody>
          <a:bodyPr lIns="85946" tIns="42973" rIns="85946" bIns="42973"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862" y="393926"/>
            <a:ext cx="3833029" cy="8455351"/>
          </a:xfrm>
          <a:prstGeom prst="rect">
            <a:avLst/>
          </a:prstGeom>
        </p:spPr>
        <p:txBody>
          <a:bodyPr lIns="85946" tIns="42973" rIns="85946" bIns="42973"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112" y="2072804"/>
            <a:ext cx="2256123" cy="6776473"/>
          </a:xfrm>
          <a:prstGeom prst="rect">
            <a:avLst/>
          </a:prstGeom>
        </p:spPr>
        <p:txBody>
          <a:bodyPr lIns="85946" tIns="42973" rIns="85946" bIns="42973"/>
          <a:lstStyle>
            <a:lvl1pPr marL="0" indent="0">
              <a:buNone/>
              <a:defRPr sz="1400"/>
            </a:lvl1pPr>
            <a:lvl2pPr marL="429895" indent="0">
              <a:buNone/>
              <a:defRPr sz="1200"/>
            </a:lvl2pPr>
            <a:lvl3pPr marL="859155" indent="0">
              <a:buNone/>
              <a:defRPr sz="1000"/>
            </a:lvl3pPr>
            <a:lvl4pPr marL="1289050" indent="0">
              <a:buNone/>
              <a:defRPr sz="800"/>
            </a:lvl4pPr>
            <a:lvl5pPr marL="1718945" indent="0">
              <a:buNone/>
              <a:defRPr sz="800"/>
            </a:lvl5pPr>
            <a:lvl6pPr marL="2148840" indent="0">
              <a:buNone/>
              <a:defRPr sz="800"/>
            </a:lvl6pPr>
            <a:lvl7pPr marL="2578100" indent="0">
              <a:buNone/>
              <a:defRPr sz="800"/>
            </a:lvl7pPr>
            <a:lvl8pPr marL="3007995" indent="0">
              <a:buNone/>
              <a:defRPr sz="800"/>
            </a:lvl8pPr>
            <a:lvl9pPr marL="343789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432" y="6934356"/>
            <a:ext cx="4114520" cy="819118"/>
          </a:xfrm>
          <a:prstGeom prst="rect">
            <a:avLst/>
          </a:prstGeom>
        </p:spPr>
        <p:txBody>
          <a:bodyPr lIns="85946" tIns="42973" rIns="85946" bIns="42973"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432" y="884773"/>
            <a:ext cx="4114520" cy="5943287"/>
          </a:xfrm>
          <a:prstGeom prst="rect">
            <a:avLst/>
          </a:prstGeom>
        </p:spPr>
        <p:txBody>
          <a:bodyPr lIns="85946" tIns="42973" rIns="85946" bIns="42973"/>
          <a:lstStyle>
            <a:lvl1pPr marL="0" indent="0">
              <a:buNone/>
              <a:defRPr sz="3000"/>
            </a:lvl1pPr>
            <a:lvl2pPr marL="429895" indent="0">
              <a:buNone/>
              <a:defRPr sz="2600"/>
            </a:lvl2pPr>
            <a:lvl3pPr marL="859155" indent="0">
              <a:buNone/>
              <a:defRPr sz="2200"/>
            </a:lvl3pPr>
            <a:lvl4pPr marL="1289050" indent="0">
              <a:buNone/>
              <a:defRPr sz="1900"/>
            </a:lvl4pPr>
            <a:lvl5pPr marL="1718945" indent="0">
              <a:buNone/>
              <a:defRPr sz="1900"/>
            </a:lvl5pPr>
            <a:lvl6pPr marL="2148840" indent="0">
              <a:buNone/>
              <a:defRPr sz="1900"/>
            </a:lvl6pPr>
            <a:lvl7pPr marL="2578100" indent="0">
              <a:buNone/>
              <a:defRPr sz="1900"/>
            </a:lvl7pPr>
            <a:lvl8pPr marL="3007995" indent="0">
              <a:buNone/>
              <a:defRPr sz="1900"/>
            </a:lvl8pPr>
            <a:lvl9pPr marL="3437890" indent="0">
              <a:buNone/>
              <a:defRPr sz="19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432" y="7753474"/>
            <a:ext cx="4114520" cy="1161458"/>
          </a:xfrm>
          <a:prstGeom prst="rect">
            <a:avLst/>
          </a:prstGeom>
        </p:spPr>
        <p:txBody>
          <a:bodyPr lIns="85946" tIns="42973" rIns="85946" bIns="42973"/>
          <a:lstStyle>
            <a:lvl1pPr marL="0" indent="0">
              <a:buNone/>
              <a:defRPr sz="1400"/>
            </a:lvl1pPr>
            <a:lvl2pPr marL="429895" indent="0">
              <a:buNone/>
              <a:defRPr sz="1200"/>
            </a:lvl2pPr>
            <a:lvl3pPr marL="859155" indent="0">
              <a:buNone/>
              <a:defRPr sz="1000"/>
            </a:lvl3pPr>
            <a:lvl4pPr marL="1289050" indent="0">
              <a:buNone/>
              <a:defRPr sz="800"/>
            </a:lvl4pPr>
            <a:lvl5pPr marL="1718945" indent="0">
              <a:buNone/>
              <a:defRPr sz="800"/>
            </a:lvl5pPr>
            <a:lvl6pPr marL="2148840" indent="0">
              <a:buNone/>
              <a:defRPr sz="800"/>
            </a:lvl6pPr>
            <a:lvl7pPr marL="2578100" indent="0">
              <a:buNone/>
              <a:defRPr sz="800"/>
            </a:lvl7pPr>
            <a:lvl8pPr marL="3007995" indent="0">
              <a:buNone/>
              <a:defRPr sz="800"/>
            </a:lvl8pPr>
            <a:lvl9pPr marL="343789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111" y="397054"/>
            <a:ext cx="6171779" cy="1650740"/>
          </a:xfrm>
          <a:prstGeom prst="rect">
            <a:avLst/>
          </a:prstGeom>
        </p:spPr>
        <p:txBody>
          <a:bodyPr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111" y="2311974"/>
            <a:ext cx="6171779" cy="6537304"/>
          </a:xfrm>
          <a:prstGeom prst="rect">
            <a:avLst/>
          </a:prstGeom>
        </p:spPr>
        <p:txBody>
          <a:bodyPr vert="eaVert" lIns="85946" tIns="42973" rIns="85946" bIns="42973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997" y="397053"/>
            <a:ext cx="1541894" cy="8452224"/>
          </a:xfrm>
          <a:prstGeom prst="rect">
            <a:avLst/>
          </a:prstGeom>
        </p:spPr>
        <p:txBody>
          <a:bodyPr vert="eaVert" lIns="85946" tIns="42973" rIns="85946" bIns="42973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3112" y="397053"/>
            <a:ext cx="4495442" cy="8452224"/>
          </a:xfrm>
          <a:prstGeom prst="rect">
            <a:avLst/>
          </a:prstGeom>
        </p:spPr>
        <p:txBody>
          <a:bodyPr vert="eaVert" lIns="85946" tIns="42973" rIns="85946" bIns="42973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5pPr>
      <a:lvl6pPr marL="429895" algn="ctr" rtl="0" fontAlgn="base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6pPr>
      <a:lvl7pPr marL="859155" algn="ctr" rtl="0" fontAlgn="base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7pPr>
      <a:lvl8pPr marL="1289050" algn="ctr" rtl="0" fontAlgn="base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8pPr>
      <a:lvl9pPr marL="1718945" algn="ctr" rtl="0" fontAlgn="base">
        <a:spcBef>
          <a:spcPct val="0"/>
        </a:spcBef>
        <a:spcAft>
          <a:spcPct val="0"/>
        </a:spcAft>
        <a:defRPr sz="41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22580" indent="-32258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8500" indent="-268605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chemeClr val="tx1"/>
          </a:solidFill>
          <a:latin typeface="+mn-lt"/>
        </a:defRPr>
      </a:lvl2pPr>
      <a:lvl3pPr marL="1074420" indent="-21463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</a:defRPr>
      </a:lvl3pPr>
      <a:lvl4pPr marL="1504315" indent="-21463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4pPr>
      <a:lvl5pPr marL="1933575" indent="-21463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5pPr>
      <a:lvl6pPr marL="2363470" indent="-21463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793365" indent="-21463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223260" indent="-21463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652520" indent="-21463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9895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9155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905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8945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84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7810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07995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37890" algn="l" defTabSz="85915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" y="316441"/>
            <a:ext cx="173635" cy="71772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85946" tIns="42973" rIns="85946" bIns="42973" numCol="1" anchor="ctr" anchorCtr="0" compatLnSpc="1">
            <a:spAutoFit/>
          </a:bodyPr>
          <a:lstStyle/>
          <a:p>
            <a:pPr defTabSz="859155"/>
            <a:br>
              <a:rPr lang="zh-CN" altLang="zh-CN" sz="700" dirty="0">
                <a:cs typeface="宋体" panose="02010600030101010101" pitchFamily="2" charset="-122"/>
              </a:rPr>
            </a:br>
            <a:endParaRPr lang="zh-CN" altLang="zh-CN" sz="1700" dirty="0">
              <a:cs typeface="宋体" panose="02010600030101010101" pitchFamily="2" charset="-122"/>
            </a:endParaRPr>
          </a:p>
          <a:p>
            <a:pPr defTabSz="859155" eaLnBrk="0" hangingPunct="0"/>
            <a:endParaRPr lang="zh-CN" altLang="zh-CN" sz="1700" dirty="0">
              <a:cs typeface="宋体" panose="02010600030101010101" pitchFamily="2" charset="-122"/>
            </a:endParaRPr>
          </a:p>
        </p:txBody>
      </p:sp>
      <p:sp>
        <p:nvSpPr>
          <p:cNvPr id="4" name="TextBox 17"/>
          <p:cNvSpPr txBox="1"/>
          <p:nvPr/>
        </p:nvSpPr>
        <p:spPr>
          <a:xfrm>
            <a:off x="172720" y="1129030"/>
            <a:ext cx="66859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b="1" u="sng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Solid State High Power Amplifier Systems</a:t>
            </a:r>
            <a:endParaRPr lang="en-US" altLang="zh-CN" sz="1800" b="1" u="sng" dirty="0">
              <a:solidFill>
                <a:srgbClr val="1C5298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40-50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GHz/50dB Gain/50dBm Psat/220V AC</a:t>
            </a:r>
            <a:r>
              <a:rPr lang="en-US" altLang="zh-CN" sz="1400" dirty="0"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	          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Model: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TLPA40G50G-50-50-BC</a:t>
            </a:r>
            <a:r>
              <a:rPr lang="en-US" altLang="zh-CN" sz="1400" b="1" dirty="0">
                <a:solidFill>
                  <a:srgbClr val="1C529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zh-CN" sz="1400" b="1" dirty="0">
              <a:solidFill>
                <a:srgbClr val="1C5298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62818" y="4074485"/>
            <a:ext cx="3228975" cy="3689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lstStyle/>
          <a:p>
            <a:pPr algn="l" defTabSz="859155" fontAlgn="ctr">
              <a:lnSpc>
                <a:spcPct val="120000"/>
              </a:lnSpc>
            </a:pP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Electrical Characteristics:</a:t>
            </a: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algn="l" defTabSz="859155" fontAlgn="ctr">
              <a:lnSpc>
                <a:spcPct val="120000"/>
              </a:lnSpc>
            </a:pP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0985" y="2701290"/>
            <a:ext cx="4176395" cy="13246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lstStyle/>
          <a:p>
            <a:pPr algn="l" defTabSz="859155" fontAlgn="ctr">
              <a:lnSpc>
                <a:spcPct val="120000"/>
              </a:lnSpc>
            </a:pP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Features:</a:t>
            </a: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Frequency range</a:t>
            </a: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: 40-50GHz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Gain: 50dB Min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Psat Output Power: 50dBm Min</a:t>
            </a:r>
            <a:endParaRPr lang="en-US" altLang="zh-CN" sz="1000" dirty="0" err="1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kern="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Protection:Over TEM,over voltage, over current ,over VSWR protection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  <a:sym typeface="+mn-ea"/>
            </a:endParaRPr>
          </a:p>
          <a:p>
            <a:pPr marL="171450" indent="-171450" defTabSz="859155" fontAlgn="ctr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50 Ohm Matched Input / Output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defTabSz="859155" fontAlgn="ctr">
              <a:lnSpc>
                <a:spcPct val="120000"/>
              </a:lnSpc>
            </a:pP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078633" y="274722"/>
            <a:ext cx="5779369" cy="5467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5946" tIns="42973" rIns="85946" bIns="42973" numCol="1" anchor="ctr" anchorCtr="0" compatLnSpc="1">
            <a:spAutoFit/>
          </a:bodyPr>
          <a:lstStyle/>
          <a:p>
            <a:pPr indent="3509645" defTabSz="859155"/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Suzhou Talent </a:t>
            </a:r>
            <a:r>
              <a:rPr lang="en-US" altLang="zh-CN" sz="1000" b="1" dirty="0" err="1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Microwave,Inc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                  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Microsoft JhengHei UI" panose="020B0604030504040204" pitchFamily="34" charset="-120"/>
                <a:cs typeface="Calibri" panose="020F0502020204030204" pitchFamily="34" charset="0"/>
              </a:rPr>
              <a:t>sales@talentmw.com </a:t>
            </a:r>
            <a:r>
              <a:rPr lang="en-US" altLang="zh-CN" sz="700" dirty="0">
                <a:solidFill>
                  <a:srgbClr val="1C5298"/>
                </a:solidFill>
                <a:cs typeface="Calibri" panose="020F0502020204030204" pitchFamily="34" charset="0"/>
              </a:rPr>
              <a:t>	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www.talentmw.com  </a:t>
            </a:r>
            <a:endParaRPr lang="en-US" altLang="zh-CN" sz="1000" b="1" dirty="0">
              <a:solidFill>
                <a:srgbClr val="1C5298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43147" y="4450968"/>
          <a:ext cx="6133077" cy="3441700"/>
        </p:xfrm>
        <a:graphic>
          <a:graphicData uri="http://schemas.openxmlformats.org/drawingml/2006/table">
            <a:tbl>
              <a:tblPr/>
              <a:tblGrid>
                <a:gridCol w="1872862"/>
                <a:gridCol w="606425"/>
                <a:gridCol w="967105"/>
                <a:gridCol w="967105"/>
                <a:gridCol w="967105"/>
                <a:gridCol w="752475"/>
              </a:tblGrid>
              <a:tr h="3448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Symbol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Min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Typ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Max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Units</a:t>
                      </a: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algn="ctr" defTabSz="1316355" rtl="0" fontAlgn="ctr">
                        <a:spcAft>
                          <a:spcPts val="0"/>
                        </a:spcAft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Frequency range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BW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40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50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GHz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395">
                <a:tc>
                  <a:txBody>
                    <a:bodyPr/>
                    <a:lstStyle/>
                    <a:p>
                      <a:pPr indent="0" algn="ctr" defTabSz="1316355" rtl="0" fontAlgn="ctr">
                        <a:spcAft>
                          <a:spcPts val="0"/>
                        </a:spcAft>
                        <a:buClrTx/>
                        <a:buSzTx/>
                        <a:buFontTx/>
                      </a:pPr>
                      <a:r>
                        <a:rPr lang="en-US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Power</a:t>
                      </a:r>
                      <a:r>
                        <a:rPr lang="zh-CN" altLang="en-US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G</a:t>
                      </a:r>
                      <a:r>
                        <a:rPr lang="zh-CN" altLang="en-US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ain</a:t>
                      </a:r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@Pout=50dBm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GP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50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Gain flatness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ΔGL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±5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Output </a:t>
                      </a:r>
                      <a:r>
                        <a:rPr lang="en-US" altLang="zh-CN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Psat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Psat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50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dBm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indent="0" algn="ctr"/>
                      <a:r>
                        <a:rPr sz="1000" b="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Spurious</a:t>
                      </a:r>
                      <a:r>
                        <a:rPr lang="en-US" altLang="zh-CN" sz="1000" b="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@Pout=50dBm</a:t>
                      </a:r>
                      <a:endParaRPr lang="en-US" altLang="zh-CN" sz="1000" b="0" kern="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Spur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-60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dBc</a:t>
                      </a:r>
                      <a:endParaRPr lang="en-US" altLang="zh-CN" sz="1000" b="0" kern="0" dirty="0" err="1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indent="0" algn="ctr"/>
                      <a:r>
                        <a:rPr lang="en-US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Harmonics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HAM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-20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dBc</a:t>
                      </a:r>
                      <a:endParaRPr lang="en-US" altLang="zh-CN" sz="1000" b="0" kern="0" dirty="0" err="1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indent="0" algn="ctr">
                        <a:buClrTx/>
                        <a:buSzTx/>
                        <a:buFontTx/>
                      </a:pPr>
                      <a:r>
                        <a:rPr lang="en-US" sz="1000" b="0" kern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Input VSWR</a:t>
                      </a:r>
                      <a:endParaRPr lang="en-US" sz="1000" b="0" kern="0" dirty="0" err="1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VSWRin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2.5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3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:1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AC Voltage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Vac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220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V AC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R="0" indent="0" algn="ctr" defTabSz="1316355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Power Consumption</a:t>
                      </a:r>
                      <a:endParaRPr lang="en-US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Pdiss</a:t>
                      </a:r>
                      <a:endParaRPr lang="en-US" altLang="zh-CN" sz="1000" kern="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kern="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Arial" panose="020B060402020202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kern="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Arial" panose="020B060402020202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Arial" panose="020B0604020202020204" pitchFamily="34" charset="0"/>
                        </a:rPr>
                        <a:t>2000</a:t>
                      </a:r>
                      <a:endParaRPr lang="en-US" altLang="zh-CN" sz="1000" kern="0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Arial" panose="020B060402020202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W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indent="0"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Impedance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I/O-IMP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50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Ohms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172720" y="1750438"/>
            <a:ext cx="638081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859155" fontAlgn="ctr">
              <a:lnSpc>
                <a:spcPct val="120000"/>
              </a:lnSpc>
              <a:buClrTx/>
              <a:buSzTx/>
              <a:buFontTx/>
            </a:pP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TLPA40G50G-50-50-BC is a 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s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olid state high power amplifier systems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 provides high output power and high gain across the 40 to 50 GHz frequency range. The amplifier features a built-in 220V power supply, making it easy to use in most lab environments.  This model features thermal self protection, preventing damage to the amplifier and providing added reliability.</a:t>
            </a:r>
            <a:r>
              <a:rPr lang="en-US" altLang="zh-CN" sz="1000" dirty="0"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 </a:t>
            </a:r>
            <a:endParaRPr lang="en-US" altLang="zh-CN" sz="1000" dirty="0"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04470" y="7472680"/>
            <a:ext cx="4859020" cy="3695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 fontAlgn="ctr">
              <a:lnSpc>
                <a:spcPct val="120000"/>
              </a:lnSpc>
            </a:pP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Mechanical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rPr>
              <a:t> Specifications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74046" y="7826380"/>
          <a:ext cx="5288915" cy="1715770"/>
        </p:xfrm>
        <a:graphic>
          <a:graphicData uri="http://schemas.openxmlformats.org/drawingml/2006/table">
            <a:tbl>
              <a:tblPr/>
              <a:tblGrid>
                <a:gridCol w="2336800"/>
                <a:gridCol w="2165985"/>
                <a:gridCol w="786130"/>
              </a:tblGrid>
              <a:tr h="306705">
                <a:tc>
                  <a:txBody>
                    <a:bodyPr/>
                    <a:p>
                      <a:pPr algn="ctr" fontAlgn="ctr"/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Value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Units</a:t>
                      </a: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4315"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Input /Output Connector</a:t>
                      </a:r>
                      <a:endParaRPr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2.4mm Female/</a:t>
                      </a:r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WR22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Forward/Reverse Coupling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2.4mm Female/2.4mm Female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Communication Connector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DB9/RJ45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Size</a:t>
                      </a:r>
                      <a:endParaRPr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19 Inch 4U*550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mm 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lvl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Weight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≤35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82550" algn="ctr" defTabSz="13163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Kg</a:t>
                      </a:r>
                      <a:endParaRPr lang="en-US" altLang="zh-CN" sz="1000" b="0" kern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60350" y="1208405"/>
            <a:ext cx="3333115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/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Absolute Maximum Ratings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endParaRPr lang="zh-CN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74046" y="1583695"/>
          <a:ext cx="3905885" cy="1038225"/>
        </p:xfrm>
        <a:graphic>
          <a:graphicData uri="http://schemas.openxmlformats.org/drawingml/2006/table">
            <a:tbl>
              <a:tblPr/>
              <a:tblGrid>
                <a:gridCol w="2219325"/>
                <a:gridCol w="1686560"/>
              </a:tblGrid>
              <a:tr h="306705">
                <a:tc>
                  <a:txBody>
                    <a:bodyPr/>
                    <a:p>
                      <a:pPr algn="ctr" fontAlgn="ctr"/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Value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RF Input Power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+5 dBm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ESD sensitivity (HBm)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Class 0, passed 150V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1078633" y="274722"/>
            <a:ext cx="5779369" cy="5467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5946" tIns="42973" rIns="85946" bIns="42973" numCol="1" anchor="ctr" anchorCtr="0" compatLnSpc="1">
            <a:spAutoFit/>
          </a:bodyPr>
          <a:p>
            <a:pPr indent="3509645" defTabSz="859155"/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Suzhou Talent </a:t>
            </a:r>
            <a:r>
              <a:rPr lang="en-US" altLang="zh-CN" sz="1000" b="1" dirty="0" err="1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Microwave,Inc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                  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Microsoft JhengHei UI" panose="020B0604030504040204" pitchFamily="34" charset="-120"/>
                <a:cs typeface="Calibri" panose="020F0502020204030204" pitchFamily="34" charset="0"/>
              </a:rPr>
              <a:t>sales@talentmw.com </a:t>
            </a:r>
            <a:r>
              <a:rPr lang="en-US" altLang="zh-CN" sz="700" dirty="0">
                <a:solidFill>
                  <a:srgbClr val="1C5298"/>
                </a:solidFill>
                <a:cs typeface="Calibri" panose="020F0502020204030204" pitchFamily="34" charset="0"/>
              </a:rPr>
              <a:t>	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www.talentmw.com  </a:t>
            </a:r>
            <a:endParaRPr lang="en-US" altLang="zh-CN" sz="1000" b="1" dirty="0">
              <a:solidFill>
                <a:srgbClr val="1C5298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261283" y="2643431"/>
            <a:ext cx="2848610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lstStyle/>
          <a:p>
            <a:pPr defTabSz="859155"/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Outline Drawing: </a:t>
            </a:r>
            <a:endParaRPr lang="zh-CN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25445" y="2657475"/>
            <a:ext cx="2336800" cy="30670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400" dirty="0" err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Unit:mm; Tolerance:</a:t>
            </a:r>
            <a:r>
              <a:rPr lang="zh-CN" altLang="en-US" sz="1400" dirty="0" err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±</a:t>
            </a:r>
            <a:r>
              <a:rPr lang="en-US" altLang="zh-CN" sz="1400" dirty="0" err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0.1mm</a:t>
            </a:r>
            <a:endParaRPr lang="en-US" altLang="zh-CN" sz="1400" dirty="0" err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152775"/>
            <a:ext cx="5511165" cy="62439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alphaModFix amt="97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078633" y="274722"/>
            <a:ext cx="5779369" cy="5467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85946" tIns="42973" rIns="85946" bIns="42973" numCol="1" anchor="ctr" anchorCtr="0" compatLnSpc="1">
            <a:spAutoFit/>
          </a:bodyPr>
          <a:lstStyle/>
          <a:p>
            <a:pPr indent="3509645" defTabSz="859155"/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Suzhou Talent </a:t>
            </a:r>
            <a:r>
              <a:rPr lang="en-US" altLang="zh-CN" sz="1000" b="1" dirty="0" err="1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Microwave,Inc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                  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Microsoft JhengHei UI" panose="020B0604030504040204" pitchFamily="34" charset="-120"/>
                <a:cs typeface="Calibri" panose="020F0502020204030204" pitchFamily="34" charset="0"/>
              </a:rPr>
              <a:t>sales@talentmw.com </a:t>
            </a:r>
            <a:r>
              <a:rPr lang="en-US" altLang="zh-CN" sz="700" dirty="0">
                <a:solidFill>
                  <a:srgbClr val="1C5298"/>
                </a:solidFill>
                <a:cs typeface="Calibri" panose="020F0502020204030204" pitchFamily="34" charset="0"/>
              </a:rPr>
              <a:t>					   </a:t>
            </a:r>
            <a:r>
              <a:rPr lang="en-US" altLang="zh-CN" sz="1000" b="1" dirty="0">
                <a:solidFill>
                  <a:srgbClr val="1C5298"/>
                </a:solidFill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www.talentmw.com  </a:t>
            </a:r>
            <a:endParaRPr lang="en-US" altLang="zh-CN" sz="1000" b="1" dirty="0">
              <a:solidFill>
                <a:srgbClr val="1C5298"/>
              </a:solidFill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260241" y="7264265"/>
          <a:ext cx="5993765" cy="943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6555"/>
                <a:gridCol w="3169285"/>
                <a:gridCol w="1177612"/>
              </a:tblGrid>
              <a:tr h="360000">
                <a:tc>
                  <a:txBody>
                    <a:bodyPr/>
                    <a:lstStyle/>
                    <a:p>
                      <a:pPr algn="ctr" defTabSz="859155" fontAlgn="ctr"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11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Base Number</a:t>
                      </a:r>
                      <a:endParaRPr lang="en-US" altLang="zh-CN" sz="11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859155" fontAlgn="ctr"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110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Description</a:t>
                      </a:r>
                      <a:endParaRPr lang="en-US" altLang="zh-CN" sz="11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59155" rtl="0" eaLnBrk="1" fontAlgn="ctr" latinLnBrk="0" hangingPunct="1"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1100" b="1" kern="12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Revision</a:t>
                      </a:r>
                      <a:endParaRPr lang="en-US" altLang="zh-CN" sz="1100" b="1" kern="12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69132">
                <a:tc>
                  <a:txBody>
                    <a:bodyPr/>
                    <a:lstStyle/>
                    <a:p>
                      <a:pPr marL="0" marR="0" lvl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TLPA40G50G-50-50-BC 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Solid State High Power Amplifier Systems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 40-50GHz,Gain:50dB,Psat:50dBm,220V AC,Built in Fan Cooling                        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859155" rtl="0" eaLnBrk="1" fontAlgn="ctr" latinLnBrk="0" hangingPunct="1">
                        <a:lnSpc>
                          <a:spcPct val="10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Rev.1.0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60350" y="4150360"/>
            <a:ext cx="3396615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/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Environmental Conditions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endParaRPr lang="zh-CN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97072" y="6917555"/>
            <a:ext cx="2848610" cy="342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/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Ordering Information: </a:t>
            </a:r>
            <a:endParaRPr lang="zh-CN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43147" y="4522723"/>
          <a:ext cx="6110285" cy="1789430"/>
        </p:xfrm>
        <a:graphic>
          <a:graphicData uri="http://schemas.openxmlformats.org/drawingml/2006/table">
            <a:tbl>
              <a:tblPr/>
              <a:tblGrid>
                <a:gridCol w="2331085"/>
                <a:gridCol w="999066"/>
                <a:gridCol w="999066"/>
                <a:gridCol w="999066"/>
                <a:gridCol w="782002"/>
              </a:tblGrid>
              <a:tr h="326390">
                <a:tc>
                  <a:txBody>
                    <a:bodyPr/>
                    <a:p>
                      <a:pPr algn="ctr" fontAlgn="ctr"/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Min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Typ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Max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Units</a:t>
                      </a: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Calibri" panose="020F0502020204030204" pitchFamily="34" charset="0"/>
                        </a:rPr>
                        <a:t> 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Operating Temperature*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-20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+40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℃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39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Non-operating Temperature*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-30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+50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℃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Relative humidity 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95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%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Altitude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10,000</a:t>
                      </a:r>
                      <a:endParaRPr lang="en-US" altLang="zh-CN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feet 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Shock / Vibration(MIL-STD-810F)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25g rms (15 degree 2KHz) endurance, 1 hour per axis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endParaRPr lang="en-US" altLang="zh-CN" sz="1000" b="0" i="0" u="none" strike="noStrike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p>
                      <a:pPr marL="0" marR="0" lvl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Shock(non operating)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 font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20G for 11msc half sin wave,3 axis both directions</a:t>
                      </a:r>
                      <a:endParaRPr lang="en-US" altLang="zh-CN" sz="1000" b="0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endParaRPr lang="en-US" altLang="zh-CN" sz="1000" b="0" i="0" u="none" strike="noStrike" dirty="0"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97180" y="6392545"/>
            <a:ext cx="552577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100">
                <a:latin typeface="Calibri" panose="020F0502020204030204" pitchFamily="34" charset="0"/>
                <a:cs typeface="Calibri" panose="020F0502020204030204" pitchFamily="34" charset="0"/>
              </a:rPr>
              <a:t>*Note: For a wider temperature range, please consult the manufacturer.</a:t>
            </a:r>
            <a:endParaRPr lang="en-US" altLang="zh-CN" sz="11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7180" y="1158240"/>
            <a:ext cx="4859020" cy="3695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85946" tIns="42973" rIns="85946" bIns="42973" numCol="1" anchor="t" anchorCtr="0" compatLnSpc="1"/>
          <a:p>
            <a:pPr defTabSz="859155" fontAlgn="ctr">
              <a:lnSpc>
                <a:spcPct val="120000"/>
              </a:lnSpc>
            </a:pP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ea"/>
              </a:rPr>
              <a:t>Key Features</a:t>
            </a:r>
            <a:r>
              <a:rPr lang="en-US" sz="1400" b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 </a:t>
            </a:r>
            <a:endParaRPr lang="en-US" sz="14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74046" y="1511940"/>
          <a:ext cx="5288915" cy="2135505"/>
        </p:xfrm>
        <a:graphic>
          <a:graphicData uri="http://schemas.openxmlformats.org/drawingml/2006/table">
            <a:tbl>
              <a:tblPr/>
              <a:tblGrid>
                <a:gridCol w="2689225"/>
                <a:gridCol w="2599690"/>
              </a:tblGrid>
              <a:tr h="306705">
                <a:tc>
                  <a:txBody>
                    <a:bodyPr/>
                    <a:p>
                      <a:pPr algn="ctr" fontAlgn="ctr"/>
                      <a:r>
                        <a:rPr lang="en-US" altLang="zh-CN" sz="11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Parameter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  <a:tc>
                  <a:txBody>
                    <a:bodyPr/>
                    <a:p>
                      <a:pPr algn="ctr" fontAlgn="ctr">
                        <a:buNone/>
                      </a:pPr>
                      <a:r>
                        <a:rPr lang="en-US" altLang="zh-CN" sz="1100" b="1" i="0" u="none" strike="noStrike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Advantages</a:t>
                      </a:r>
                      <a:endParaRPr lang="en-US" altLang="zh-CN" sz="1100" b="1" i="0" u="none" strike="noStrike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marL="8540" marR="8540" marT="9525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5298"/>
                    </a:solidFill>
                  </a:tcPr>
                </a:tc>
              </a:tr>
              <a:tr h="234315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Control functions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1, Power setting on/off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2, ALC automatic level control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Protection functions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1, Over TEM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2, Over voltage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3, Over current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4, </a:t>
                      </a:r>
                      <a:r>
                        <a:rPr lang="en-US" altLang="zh-CN" sz="100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Over</a:t>
                      </a:r>
                      <a:r>
                        <a:rPr lang="en-US" altLang="zh-CN" sz="1000" kern="0" dirty="0"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 VSWR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+mn-ea"/>
                        </a:rPr>
                        <a:t>Display functions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1, Output/reflected power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2, Fault informations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+mn-ea"/>
                        </a:rPr>
                        <a:t>Remote control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RS422/Ethernet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</a:rPr>
                        <a:t>Cooling system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85915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等线" panose="02010600030101010101" pitchFamily="2" charset="-122"/>
                          <a:cs typeface="Calibri" panose="020F0502020204030204" pitchFamily="34" charset="0"/>
                          <a:sym typeface="Calibri" panose="020F0502020204030204" pitchFamily="34" charset="0"/>
                        </a:rPr>
                        <a:t>Built in Cooling system,forced air cooling</a:t>
                      </a:r>
                      <a:endParaRPr lang="en-US" altLang="zh-CN" sz="10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等线" panose="02010600030101010101" pitchFamily="2" charset="-122"/>
                        <a:cs typeface="Calibri" panose="020F0502020204030204" pitchFamily="34" charset="0"/>
                        <a:sym typeface="Calibri" panose="020F050202020403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08b7db3c-a778-4f36-80d5-f0e22f7f704f}"/>
  <p:tag name="TABLE_ENDDRAG_ORIGIN_RECT" val="288*157"/>
  <p:tag name="TABLE_ENDDRAG_RECT" val="236*289*288*157"/>
</p:tagLst>
</file>

<file path=ppt/tags/tag2.xml><?xml version="1.0" encoding="utf-8"?>
<p:tagLst xmlns:p="http://schemas.openxmlformats.org/presentationml/2006/main">
  <p:tag name="KSO_WM_UNIT_TABLE_BEAUTIFY" val="smartTable{5b446715-9fb5-41bb-83bc-57f5bdad38c4}"/>
  <p:tag name="TABLE_ENDDRAG_ORIGIN_RECT" val="288*116"/>
  <p:tag name="TABLE_ENDDRAG_RECT" val="236*492*288*116"/>
</p:tagLst>
</file>

<file path=ppt/tags/tag3.xml><?xml version="1.0" encoding="utf-8"?>
<p:tagLst xmlns:p="http://schemas.openxmlformats.org/presentationml/2006/main">
  <p:tag name="KSO_WM_UNIT_TABLE_BEAUTIFY" val="smartTable{8ecbd7b7-32aa-4ac2-ba98-4f2a804ce23a}"/>
  <p:tag name="TABLE_ENDDRAG_ORIGIN_RECT" val="288*116"/>
  <p:tag name="TABLE_ENDDRAG_RECT" val="236*492*288*116"/>
</p:tagLst>
</file>

<file path=ppt/tags/tag4.xml><?xml version="1.0" encoding="utf-8"?>
<p:tagLst xmlns:p="http://schemas.openxmlformats.org/presentationml/2006/main">
  <p:tag name="KSO_WM_UNIT_TABLE_BEAUTIFY" val="smartTable{0b6b4759-2270-455e-8645-920a4ea53b80}"/>
  <p:tag name="TABLE_ENDDRAG_ORIGIN_RECT" val="490*86"/>
  <p:tag name="TABLE_ENDDRAG_RECT" val="27*398*490*86"/>
</p:tagLst>
</file>

<file path=ppt/tags/tag5.xml><?xml version="1.0" encoding="utf-8"?>
<p:tagLst xmlns:p="http://schemas.openxmlformats.org/presentationml/2006/main">
  <p:tag name="KSO_WM_UNIT_TABLE_BEAUTIFY" val="smartTable{64f562a5-9d33-4793-9981-b80e2f29f33c}"/>
  <p:tag name="TABLE_ENDDRAG_ORIGIN_RECT" val="288*157"/>
  <p:tag name="TABLE_ENDDRAG_RECT" val="236*289*288*157"/>
</p:tagLst>
</file>

<file path=ppt/tags/tag6.xml><?xml version="1.0" encoding="utf-8"?>
<p:tagLst xmlns:p="http://schemas.openxmlformats.org/presentationml/2006/main">
  <p:tag name="KSO_WM_UNIT_TABLE_BEAUTIFY" val="smartTable{3f5d58e8-c888-4760-9115-2712eae17f4e}"/>
  <p:tag name="TABLE_ENDDRAG_ORIGIN_RECT" val="288*116"/>
  <p:tag name="TABLE_ENDDRAG_RECT" val="236*492*288*116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2695</Words>
  <Application>WPS 演示</Application>
  <PresentationFormat>A4 纸张(210x297 毫米)</PresentationFormat>
  <Paragraphs>284</Paragraphs>
  <Slides>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等线</vt:lpstr>
      <vt:lpstr>Microsoft JhengHei UI</vt:lpstr>
      <vt:lpstr>微软雅黑</vt:lpstr>
      <vt:lpstr>Arial Unicode MS</vt:lpstr>
      <vt:lpstr>Default Design</vt:lpstr>
      <vt:lpstr>PowerPoint 演示文稿</vt:lpstr>
      <vt:lpstr>PowerPoint 演示文稿</vt:lpstr>
      <vt:lpstr>PowerPoint 演示文稿</vt:lpstr>
    </vt:vector>
  </TitlesOfParts>
  <Company>Canada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范冬艳</cp:lastModifiedBy>
  <cp:revision>560</cp:revision>
  <dcterms:created xsi:type="dcterms:W3CDTF">2004-05-11T03:50:00Z</dcterms:created>
  <dcterms:modified xsi:type="dcterms:W3CDTF">2026-09-15T06:32:30Z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E13E0EC6844848BE85AF8DD540E1BAF5_13</vt:lpwstr>
  </property>
</Properties>
</file>